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3" r:id="rId3"/>
    <p:sldId id="274" r:id="rId4"/>
    <p:sldId id="267" r:id="rId5"/>
    <p:sldId id="266" r:id="rId6"/>
    <p:sldId id="269" r:id="rId7"/>
    <p:sldId id="270" r:id="rId8"/>
    <p:sldId id="257" r:id="rId9"/>
    <p:sldId id="271" r:id="rId10"/>
    <p:sldId id="272" r:id="rId11"/>
    <p:sldId id="260" r:id="rId12"/>
    <p:sldId id="273" r:id="rId13"/>
    <p:sldId id="259" r:id="rId14"/>
    <p:sldId id="276" r:id="rId15"/>
    <p:sldId id="264" r:id="rId16"/>
    <p:sldId id="278" r:id="rId17"/>
    <p:sldId id="279" r:id="rId18"/>
    <p:sldId id="277" r:id="rId19"/>
    <p:sldId id="26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6"/>
    <p:restoredTop sz="96327"/>
  </p:normalViewPr>
  <p:slideViewPr>
    <p:cSldViewPr snapToGrid="0">
      <p:cViewPr varScale="1">
        <p:scale>
          <a:sx n="124" d="100"/>
          <a:sy n="124" d="100"/>
        </p:scale>
        <p:origin x="7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B407CB-A874-6B48-89A8-5744B3F0F4A0}" type="datetimeFigureOut">
              <a:rPr lang="en-US" smtClean="0"/>
              <a:t>12/2/22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9363D-788B-724D-AC0B-F54D42101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35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9363D-788B-724D-AC0B-F54D42101A1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23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9363D-788B-724D-AC0B-F54D42101A1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770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FE5F9-202E-3DF8-FD48-1F20B3028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854D60-52B4-6CCF-637E-557E76E923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863F2-A21E-1915-49B9-C22EBD527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76DC-3962-1A4E-BDBB-117930DA3714}" type="datetimeFigureOut">
              <a:rPr lang="en-US" smtClean="0"/>
              <a:t>12/2/22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F079B9-C3CC-3173-1042-7296BD39A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E9692-2F2B-7C90-F7B6-A84B35917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38FD-033B-5943-B5D8-71E320D39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86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86E01-D1B0-6F17-B955-64B66BD20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15AD03-676D-F005-7DD9-A53CF00BCB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080BF-4D95-9266-DC94-01FE4897A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76DC-3962-1A4E-BDBB-117930DA3714}" type="datetimeFigureOut">
              <a:rPr lang="en-US" smtClean="0"/>
              <a:t>12/2/22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A72B1-22CE-F08F-2D31-4DEBEDBC4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B670E-7D7B-3CCB-BA0F-9C19390B3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38FD-033B-5943-B5D8-71E320D39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27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5315C4-BD57-DB0A-AAA3-CD7D657FD9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C64C89-104D-53C9-01FA-FCD35C1FF3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56AEC-66E5-4C99-AA2C-7DB4A80D2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76DC-3962-1A4E-BDBB-117930DA3714}" type="datetimeFigureOut">
              <a:rPr lang="en-US" smtClean="0"/>
              <a:t>12/2/22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6A215-A7BD-E6ED-B4F2-59226FE99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3E29C-CEC6-2853-CA1E-EDF8D69A5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38FD-033B-5943-B5D8-71E320D39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316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2BF8A-073B-5D30-F157-50B975D06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56E92-A541-B8CC-CC82-1DA599629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DFB55-49EA-116C-565B-1BFC74DA9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76DC-3962-1A4E-BDBB-117930DA3714}" type="datetimeFigureOut">
              <a:rPr lang="en-US" smtClean="0"/>
              <a:t>12/2/22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D11E5-5715-5908-A7F2-8AFCCD34C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28C73-4A18-A92A-4AEA-F97DAF6FA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38FD-033B-5943-B5D8-71E320D39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63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2E3CE-DB64-BEB5-4B49-74F5627B1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CFCDC-D207-8DDF-0ABF-AA0C1F14A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249A6-6DA3-8189-5B8B-63241F7BC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76DC-3962-1A4E-BDBB-117930DA3714}" type="datetimeFigureOut">
              <a:rPr lang="en-US" smtClean="0"/>
              <a:t>12/2/22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DCCA5-8C6F-ECF8-588F-13AFB8628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29890-89AC-BA20-C7CA-51097F52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38FD-033B-5943-B5D8-71E320D39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929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2112B-7DBA-63E6-D274-3A55EB0E4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2CEC1-BEAF-2EA5-2EB3-8533EB25FA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2BB731-B774-F1C1-1849-4BF6BC2F9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005FFF-58FF-2D6F-306F-0E200039E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76DC-3962-1A4E-BDBB-117930DA3714}" type="datetimeFigureOut">
              <a:rPr lang="en-US" smtClean="0"/>
              <a:t>12/2/22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E42AB-B171-9F8B-2C0F-09CAB72CC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92664E-B701-28E1-811D-B45A4B2CF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38FD-033B-5943-B5D8-71E320D39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998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E4A90-EC91-1301-2131-248D0F9FF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ED622F-5754-4DE6-78AA-332EFE824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3EAB90-A0BE-4CCB-2032-509C06C179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4931F-2518-E6CF-E693-336AEEEB0E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F3D81E-CFDF-5A00-9C84-D169039CD4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B003FD-BDBD-9AB3-5E38-658D8D3DC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76DC-3962-1A4E-BDBB-117930DA3714}" type="datetimeFigureOut">
              <a:rPr lang="en-US" smtClean="0"/>
              <a:t>12/2/22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FD159F-3B27-1BDF-318B-F3EE2589C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AC8C4E-DF1E-9EDE-A461-B9CCBC9F3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38FD-033B-5943-B5D8-71E320D39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97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44295-D4FF-E33B-BF1E-A9EA7AF0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F23F8B-6863-2D63-344F-561991806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76DC-3962-1A4E-BDBB-117930DA3714}" type="datetimeFigureOut">
              <a:rPr lang="en-US" smtClean="0"/>
              <a:t>12/2/22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D588E9-08C3-F93B-9C7B-5660604C2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348CF-D5EB-4382-4FBD-55D2455E6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38FD-033B-5943-B5D8-71E320D39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217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E15BE1-CC70-6415-01F8-8990DCBC7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76DC-3962-1A4E-BDBB-117930DA3714}" type="datetimeFigureOut">
              <a:rPr lang="en-US" smtClean="0"/>
              <a:t>12/2/22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7F0AF5-768E-15EB-2065-7AE324C2C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23FC9F-D622-CFE7-D98F-41D9994DD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38FD-033B-5943-B5D8-71E320D39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99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17784-C621-4500-5F9A-32A097B3C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F0D5C-B7EA-6817-B7C6-9AEFFE70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99B27E-C09B-28F1-05EE-877DFDFBE1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42A634-0754-8134-FE82-B558AF59C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76DC-3962-1A4E-BDBB-117930DA3714}" type="datetimeFigureOut">
              <a:rPr lang="en-US" smtClean="0"/>
              <a:t>12/2/22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DDC212-2AC9-9A31-E5A2-EEC1892EE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D4C1E4-669A-1EAD-8E5B-BDE87878B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38FD-033B-5943-B5D8-71E320D39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921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A2809-7702-156B-9E42-7F74788B4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47D4D4-51AA-35C8-AD86-34BB7C42BE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E0D074-D022-2697-2A03-289083BB3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B07B30-2AD8-9C58-35A1-A45B5B4E0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76DC-3962-1A4E-BDBB-117930DA3714}" type="datetimeFigureOut">
              <a:rPr lang="en-US" smtClean="0"/>
              <a:t>12/2/22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AC3E7E-E464-F516-C853-FEBC2F4EA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F0D58F-8B69-3024-D54B-C6325C1D1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38FD-033B-5943-B5D8-71E320D39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940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0F9DCC-72A1-9235-A443-F1A0CCB47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4E4FC-DBD8-5195-4A68-49E738FD4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ED5AD-40F5-51D3-4A40-0B4EFA467F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A76DC-3962-1A4E-BDBB-117930DA3714}" type="datetimeFigureOut">
              <a:rPr lang="en-US" smtClean="0"/>
              <a:t>12/2/22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320DA-22E0-4E15-21EA-D371657D54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79683-3549-5210-25FA-9895A57E8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3538FD-033B-5943-B5D8-71E320D39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87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92C4F-B164-397C-9D52-CF71BFB742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3330" y="406400"/>
            <a:ext cx="9144000" cy="2387600"/>
          </a:xfrm>
        </p:spPr>
        <p:txBody>
          <a:bodyPr/>
          <a:lstStyle/>
          <a:p>
            <a:r>
              <a:rPr lang="en-US" dirty="0"/>
              <a:t>Data Commons Project: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BE38A5-BBE2-5E43-CA96-6A25531787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Ownership diversity and Business diversity in Fairfax</a:t>
            </a:r>
          </a:p>
        </p:txBody>
      </p:sp>
    </p:spTree>
    <p:extLst>
      <p:ext uri="{BB962C8B-B14F-4D97-AF65-F5344CB8AC3E}">
        <p14:creationId xmlns:p14="http://schemas.microsoft.com/office/powerpoint/2010/main" val="382672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439A-DAC3-C325-381B-C778C3188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3166"/>
            <a:ext cx="12192000" cy="635772"/>
          </a:xfrm>
        </p:spPr>
        <p:txBody>
          <a:bodyPr>
            <a:noAutofit/>
          </a:bodyPr>
          <a:lstStyle/>
          <a:p>
            <a:r>
              <a:rPr lang="en-US" sz="3800" dirty="0"/>
              <a:t>Fairfax county: minority business industry concentration (HHI)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77B8EF-C921-DEBE-2579-956983890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6" y="1558498"/>
            <a:ext cx="10689647" cy="49539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7C5DAB-1D9F-6298-8427-1B5D93DE24B9}"/>
              </a:ext>
            </a:extLst>
          </p:cNvPr>
          <p:cNvSpPr txBox="1"/>
          <p:nvPr/>
        </p:nvSpPr>
        <p:spPr>
          <a:xfrm>
            <a:off x="662425" y="967332"/>
            <a:ext cx="11139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Which industry concentrate the employment of small business hold by minority?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27E35CC-6DF9-12E3-D202-729661934420}"/>
              </a:ext>
            </a:extLst>
          </p:cNvPr>
          <p:cNvGrpSpPr/>
          <p:nvPr/>
        </p:nvGrpSpPr>
        <p:grpSpPr>
          <a:xfrm>
            <a:off x="10833904" y="1558498"/>
            <a:ext cx="1358094" cy="5138632"/>
            <a:chOff x="10984375" y="1465900"/>
            <a:chExt cx="1358094" cy="51386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907EA6F-9C41-9FE1-D920-1D0D37ACBFBA}"/>
                </a:ext>
              </a:extLst>
            </p:cNvPr>
            <p:cNvCxnSpPr/>
            <p:nvPr/>
          </p:nvCxnSpPr>
          <p:spPr>
            <a:xfrm>
              <a:off x="11042777" y="1465900"/>
              <a:ext cx="0" cy="4953965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5D8F39B-2C27-6E55-62A9-2EDE1E532D7D}"/>
                </a:ext>
              </a:extLst>
            </p:cNvPr>
            <p:cNvSpPr txBox="1"/>
            <p:nvPr/>
          </p:nvSpPr>
          <p:spPr>
            <a:xfrm>
              <a:off x="11025130" y="1465900"/>
              <a:ext cx="532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less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6A0E3D0-6A3C-70A7-C268-87ADEA5D3F06}"/>
                </a:ext>
              </a:extLst>
            </p:cNvPr>
            <p:cNvSpPr txBox="1"/>
            <p:nvPr/>
          </p:nvSpPr>
          <p:spPr>
            <a:xfrm>
              <a:off x="10984375" y="6235200"/>
              <a:ext cx="6833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more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798752-C46F-B044-0A09-D595D6793099}"/>
                </a:ext>
              </a:extLst>
            </p:cNvPr>
            <p:cNvSpPr txBox="1"/>
            <p:nvPr/>
          </p:nvSpPr>
          <p:spPr>
            <a:xfrm>
              <a:off x="11042776" y="3414531"/>
              <a:ext cx="12996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Competition between minority owned business in 2020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1139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439A-DAC3-C325-381B-C778C3188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979797" cy="635772"/>
          </a:xfrm>
        </p:spPr>
        <p:txBody>
          <a:bodyPr>
            <a:normAutofit fontScale="90000"/>
          </a:bodyPr>
          <a:lstStyle/>
          <a:p>
            <a:r>
              <a:rPr lang="en-US" dirty="0"/>
              <a:t>Fairfax county: minority owned business geo distribution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A150B3-4C9D-2423-BD94-7C050315A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257" y="937655"/>
            <a:ext cx="5900743" cy="57062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BB7AE0-080E-6649-C9FE-27C766157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9781"/>
            <a:ext cx="5924591" cy="582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28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439A-DAC3-C325-381B-C778C3188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66339" cy="635772"/>
          </a:xfrm>
        </p:spPr>
        <p:txBody>
          <a:bodyPr>
            <a:noAutofit/>
          </a:bodyPr>
          <a:lstStyle/>
          <a:p>
            <a:r>
              <a:rPr lang="en-US" sz="3500" dirty="0"/>
              <a:t>Fairfax county: minority owned business density by industry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9ACBC4-2AB1-ECC1-ADEE-B1E901F8E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9676"/>
            <a:ext cx="5987534" cy="58287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7EDAA0-FA31-0D1B-7495-D56C444AB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736" y="879677"/>
            <a:ext cx="6056794" cy="597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97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439A-DAC3-C325-381B-C778C3188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3849"/>
            <a:ext cx="12191999" cy="772677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Fairfax county: LQ in industry with an employment concentration for small business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3C51F1-C310-3414-6031-B0C9BD254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8" y="1555388"/>
            <a:ext cx="5397765" cy="53026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237DAD-5F78-4DD3-CDC5-8381F69A7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584" y="1555389"/>
            <a:ext cx="5285480" cy="53026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39F800-A822-A260-0588-760C5FA2CFF6}"/>
              </a:ext>
            </a:extLst>
          </p:cNvPr>
          <p:cNvSpPr txBox="1"/>
          <p:nvPr/>
        </p:nvSpPr>
        <p:spPr>
          <a:xfrm>
            <a:off x="8144108" y="1186056"/>
            <a:ext cx="1528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Low HHI index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8A1DFB-C0EF-3607-5987-3DBC7F6EFDAB}"/>
              </a:ext>
            </a:extLst>
          </p:cNvPr>
          <p:cNvSpPr txBox="1"/>
          <p:nvPr/>
        </p:nvSpPr>
        <p:spPr>
          <a:xfrm>
            <a:off x="2005175" y="1186056"/>
            <a:ext cx="1572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High HHI index</a:t>
            </a:r>
          </a:p>
        </p:txBody>
      </p:sp>
    </p:spTree>
    <p:extLst>
      <p:ext uri="{BB962C8B-B14F-4D97-AF65-F5344CB8AC3E}">
        <p14:creationId xmlns:p14="http://schemas.microsoft.com/office/powerpoint/2010/main" val="2896351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439A-DAC3-C325-381B-C778C3188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3849"/>
            <a:ext cx="12191999" cy="772677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Fairfax county: LQ in industry with an employment concentration for small business owned by minority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3DCF3B-A821-4065-CC32-7094268E3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84" y="1721803"/>
            <a:ext cx="5212688" cy="50523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6B87BF-A5DE-B57C-B9B5-3F8911D6A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490" y="1605012"/>
            <a:ext cx="5467331" cy="52529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FDA3BC-852F-2E6A-91BF-125A8BC2FCC8}"/>
              </a:ext>
            </a:extLst>
          </p:cNvPr>
          <p:cNvSpPr txBox="1"/>
          <p:nvPr/>
        </p:nvSpPr>
        <p:spPr>
          <a:xfrm>
            <a:off x="8260915" y="1235680"/>
            <a:ext cx="1528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Low HHI index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6C1972-5C91-F2B7-3BD4-4FE21CA173FF}"/>
              </a:ext>
            </a:extLst>
          </p:cNvPr>
          <p:cNvSpPr txBox="1"/>
          <p:nvPr/>
        </p:nvSpPr>
        <p:spPr>
          <a:xfrm>
            <a:off x="2109347" y="1337027"/>
            <a:ext cx="1572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High HHI index</a:t>
            </a:r>
          </a:p>
        </p:txBody>
      </p:sp>
    </p:spTree>
    <p:extLst>
      <p:ext uri="{BB962C8B-B14F-4D97-AF65-F5344CB8AC3E}">
        <p14:creationId xmlns:p14="http://schemas.microsoft.com/office/powerpoint/2010/main" val="4137303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439A-DAC3-C325-381B-C778C3188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5772"/>
          </a:xfrm>
        </p:spPr>
        <p:txBody>
          <a:bodyPr>
            <a:noAutofit/>
          </a:bodyPr>
          <a:lstStyle/>
          <a:p>
            <a:r>
              <a:rPr lang="en-US" sz="3500" dirty="0"/>
              <a:t>Zoom within Tysons: business profile (small and minority owned)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0AA243-1322-530C-76B5-4AE0EA57E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786" y="974234"/>
            <a:ext cx="9311989" cy="542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44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439A-DAC3-C325-381B-C778C3188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16"/>
            <a:ext cx="12192000" cy="635772"/>
          </a:xfrm>
        </p:spPr>
        <p:txBody>
          <a:bodyPr>
            <a:noAutofit/>
          </a:bodyPr>
          <a:lstStyle/>
          <a:p>
            <a:r>
              <a:rPr lang="en-US" sz="3800" dirty="0"/>
              <a:t>Zoom within Tysons: small business HHI index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50724A-DA66-07CD-7E0F-940F8B8A2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69" y="1083116"/>
            <a:ext cx="11449634" cy="469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631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439A-DAC3-C325-381B-C778C3188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16"/>
            <a:ext cx="12192000" cy="635772"/>
          </a:xfrm>
        </p:spPr>
        <p:txBody>
          <a:bodyPr>
            <a:noAutofit/>
          </a:bodyPr>
          <a:lstStyle/>
          <a:p>
            <a:r>
              <a:rPr lang="en-US" sz="3800" dirty="0"/>
              <a:t>Zoom within Tysons: minority owned business HHI index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F9619A-F545-8350-84F2-EBAD6F22B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97" y="1389042"/>
            <a:ext cx="11491405" cy="436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439A-DAC3-C325-381B-C778C3188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16"/>
            <a:ext cx="12192000" cy="635772"/>
          </a:xfrm>
        </p:spPr>
        <p:txBody>
          <a:bodyPr>
            <a:noAutofit/>
          </a:bodyPr>
          <a:lstStyle/>
          <a:p>
            <a:r>
              <a:rPr lang="en-US" sz="3800" dirty="0"/>
              <a:t>Zoom on Tysons : business profile (small and minority owned)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7090BD-460C-6538-66A3-58BB77856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257" y="1063263"/>
            <a:ext cx="5310690" cy="5275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08E8E1-5617-9460-8033-D82C245D0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01" y="1226917"/>
            <a:ext cx="5115344" cy="511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94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439A-DAC3-C325-381B-C778C3188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891" y="387283"/>
            <a:ext cx="11297665" cy="635772"/>
          </a:xfrm>
        </p:spPr>
        <p:txBody>
          <a:bodyPr>
            <a:normAutofit fontScale="90000"/>
          </a:bodyPr>
          <a:lstStyle/>
          <a:p>
            <a:r>
              <a:rPr lang="en-US" dirty="0"/>
              <a:t>Tysons aera: Professional, Scientific, and Technical Services industry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ECF597-8AA5-F1E2-2C71-AD5527870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022" y="1614363"/>
            <a:ext cx="4788534" cy="4955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6C2AE1-5733-AFBC-900F-A583B4B77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62" y="1614363"/>
            <a:ext cx="4955717" cy="490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888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439A-DAC3-C325-381B-C778C3188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338" y="96769"/>
            <a:ext cx="10641227" cy="63577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Goal and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2399BC-A3BF-CBB0-32B0-F8308A3448FF}"/>
              </a:ext>
            </a:extLst>
          </p:cNvPr>
          <p:cNvSpPr txBox="1"/>
          <p:nvPr/>
        </p:nvSpPr>
        <p:spPr>
          <a:xfrm>
            <a:off x="396909" y="967320"/>
            <a:ext cx="1139818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The goal is to characterize (in Fairfax county):</a:t>
            </a:r>
          </a:p>
          <a:p>
            <a:pPr marL="800100" lvl="1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33333"/>
                </a:solidFill>
                <a:latin typeface="Arial" panose="020B0604020202020204" pitchFamily="34" charset="0"/>
              </a:rPr>
              <a:t>Business ownership diversity: </a:t>
            </a:r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The diversity of business owner as being part of a minority.</a:t>
            </a:r>
          </a:p>
          <a:p>
            <a:pPr marL="800100" lvl="1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33333"/>
                </a:solidFill>
                <a:latin typeface="Arial" panose="020B0604020202020204" pitchFamily="34" charset="0"/>
              </a:rPr>
              <a:t>Business diversity: </a:t>
            </a:r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The diversity of business activity in terms of industries.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Data</a:t>
            </a:r>
          </a:p>
          <a:p>
            <a:pPr marL="800100" lvl="1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333333"/>
                </a:solidFill>
                <a:latin typeface="Arial" panose="020B0604020202020204" pitchFamily="34" charset="0"/>
              </a:rPr>
              <a:t>Mergent</a:t>
            </a:r>
            <a:r>
              <a:rPr lang="en-US" sz="2000" b="1" dirty="0">
                <a:solidFill>
                  <a:srgbClr val="333333"/>
                </a:solidFill>
                <a:latin typeface="Arial" panose="020B0604020202020204" pitchFamily="34" charset="0"/>
              </a:rPr>
              <a:t> Intellect </a:t>
            </a:r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(available through UVA).</a:t>
            </a:r>
          </a:p>
          <a:p>
            <a:pPr marL="800100" lvl="1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The data reports information on companies such as company name, minority owned, primary industry (</a:t>
            </a:r>
            <a:r>
              <a:rPr lang="en-US" sz="2000" dirty="0" err="1">
                <a:solidFill>
                  <a:srgbClr val="333333"/>
                </a:solidFill>
                <a:latin typeface="Arial" panose="020B0604020202020204" pitchFamily="34" charset="0"/>
              </a:rPr>
              <a:t>naics</a:t>
            </a:r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 at 5 digits), company type (public/private), employment over time.</a:t>
            </a:r>
          </a:p>
          <a:p>
            <a:pPr marL="800100" lvl="1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Minority owned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definition (from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Mergent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Intellect) :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b="0" i="1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 U.S. business that is at least 51% owned by, and whose management and daily business operations are controlled by, one or more members of a socially and economically disadvantaged minority group, namely U.S. citizens who are African Americans (Black), Hispanic Americans, Native Americans, Asian-Pacific Americans and Sub-Continent Asian Americans. Available for US businesses.</a:t>
            </a:r>
            <a:endParaRPr lang="en-US" sz="2000" b="0" i="1" u="none" strike="noStrike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972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439A-DAC3-C325-381B-C778C3188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51" y="179775"/>
            <a:ext cx="10641227" cy="635772"/>
          </a:xfrm>
        </p:spPr>
        <p:txBody>
          <a:bodyPr>
            <a:normAutofit fontScale="90000"/>
          </a:bodyPr>
          <a:lstStyle/>
          <a:p>
            <a:r>
              <a:rPr lang="en-US" dirty="0"/>
              <a:t>Data treatment and Methodology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2399BC-A3BF-CBB0-32B0-F8308A3448FF}"/>
              </a:ext>
            </a:extLst>
          </p:cNvPr>
          <p:cNvSpPr txBox="1"/>
          <p:nvPr/>
        </p:nvSpPr>
        <p:spPr>
          <a:xfrm>
            <a:off x="390227" y="940137"/>
            <a:ext cx="1161272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Data treatment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Reformate the address and geolocated each company using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GoogleMap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Based on the geolocation we assign each company to a census block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Small business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definition:  </a:t>
            </a:r>
          </a:p>
          <a:p>
            <a:pPr marL="1257300" lvl="2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Company with an employment at the location and a year less than 50.</a:t>
            </a:r>
          </a:p>
          <a:p>
            <a:pPr marL="1257300" lvl="2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break small business into </a:t>
            </a:r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solo proprietor (only one employee)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or not.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Regroup company by industry (NAICS 2 digits).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Methodology: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Describes the business activity profile in terms of ownership diversity and industry diversity in Fairfax.</a:t>
            </a:r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Concentration of business (owned by minority or not) in some industries or locations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Zoom on specific area: Tyson, Franconia, Springfield</a:t>
            </a:r>
          </a:p>
        </p:txBody>
      </p:sp>
    </p:spTree>
    <p:extLst>
      <p:ext uri="{BB962C8B-B14F-4D97-AF65-F5344CB8AC3E}">
        <p14:creationId xmlns:p14="http://schemas.microsoft.com/office/powerpoint/2010/main" val="225478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439A-DAC3-C325-381B-C778C3188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51" y="179775"/>
            <a:ext cx="10641227" cy="635772"/>
          </a:xfrm>
        </p:spPr>
        <p:txBody>
          <a:bodyPr>
            <a:normAutofit fontScale="90000"/>
          </a:bodyPr>
          <a:lstStyle/>
          <a:p>
            <a:r>
              <a:rPr lang="en-US" dirty="0"/>
              <a:t>Key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2399BC-A3BF-CBB0-32B0-F8308A3448FF}"/>
                  </a:ext>
                </a:extLst>
              </p:cNvPr>
              <p:cNvSpPr txBox="1"/>
              <p:nvPr/>
            </p:nvSpPr>
            <p:spPr>
              <a:xfrm>
                <a:off x="151304" y="809291"/>
                <a:ext cx="11889391" cy="5427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Herfindahl–Hirschman Index (HHI).</a:t>
                </a:r>
              </a:p>
              <a:p>
                <a:pPr marL="457200" lvl="1" indent="0">
                  <a:buNone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𝐻𝐻𝐼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𝑖𝑔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𝑖𝑔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		where </a:t>
                </a:r>
                <a:r>
                  <a:rPr lang="en-US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r>
                  <a:rPr lang="en-US" i="1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ig,k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employment for business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(k)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 industry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and group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(g)</a:t>
                </a:r>
              </a:p>
              <a:p>
                <a:pPr marL="457200" lvl="1" indent="0"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			           </a:t>
                </a:r>
                <a:r>
                  <a:rPr lang="en-US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r>
                  <a:rPr lang="en-US" i="1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ig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total employment in industry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and group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(g)</a:t>
                </a:r>
              </a:p>
              <a:p>
                <a:pPr marL="457200" lvl="1" indent="0">
                  <a:buNone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HHI informs if within the industry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and the group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(g)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a group refers the sub-population of minority owned business or small business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 employment in concentrate by a subset of business.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The index captures also some level of competition within the industry and the group (A low HHI traduces better competition and a high HHI refers to low competition).</a:t>
                </a:r>
              </a:p>
              <a:p>
                <a:pPr marL="457200" lvl="1" indent="0">
                  <a:buNone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lvl="1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2.  Location quotient (LQ) (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compute for a sub-population of business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457200" lvl="1" indent="0">
                  <a:buNone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𝑖𝑟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/>
                        </m:sSub>
                      </m:den>
                    </m:f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		where </a:t>
                </a:r>
                <a:r>
                  <a:rPr lang="en-US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r>
                  <a:rPr lang="en-US" i="1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ir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employment in industry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and region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(r)</a:t>
                </a:r>
              </a:p>
              <a:p>
                <a:pPr lvl="1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		          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r>
                  <a:rPr lang="en-US" i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employment in region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(r), </a:t>
                </a:r>
                <a:r>
                  <a:rPr lang="en-US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r>
                  <a:rPr lang="en-US" i="1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employment in industry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457200" lvl="1" indent="0">
                  <a:buNone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LQ informs on the share of employment hold by an industry within a region relative to the share of employment hold by that industry to the overall employment observed in the sub-population.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2399BC-A3BF-CBB0-32B0-F8308A344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04" y="809291"/>
                <a:ext cx="11889391" cy="5427127"/>
              </a:xfrm>
              <a:prstGeom prst="rect">
                <a:avLst/>
              </a:prstGeom>
              <a:blipFill>
                <a:blip r:embed="rId2"/>
                <a:stretch>
                  <a:fillRect l="-534" b="-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895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439A-DAC3-C325-381B-C778C3188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389" y="98854"/>
            <a:ext cx="9910120" cy="115576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Fairfax county profile: All business between 2010-2020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788764-850B-6763-EFE7-6698E34DE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22" y="1639294"/>
            <a:ext cx="7169071" cy="445809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8AE571F-DDF8-7EE1-B4BB-B7F344FD1386}"/>
              </a:ext>
            </a:extLst>
          </p:cNvPr>
          <p:cNvCxnSpPr>
            <a:cxnSpLocks/>
          </p:cNvCxnSpPr>
          <p:nvPr/>
        </p:nvCxnSpPr>
        <p:spPr>
          <a:xfrm flipH="1">
            <a:off x="7384648" y="2893671"/>
            <a:ext cx="10648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BE36438-B9A6-45CF-D5E2-8F9DF3E5A1B8}"/>
              </a:ext>
            </a:extLst>
          </p:cNvPr>
          <p:cNvSpPr txBox="1"/>
          <p:nvPr/>
        </p:nvSpPr>
        <p:spPr>
          <a:xfrm>
            <a:off x="8449519" y="2627602"/>
            <a:ext cx="3252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97.25 % of business in Fairfax are smaller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D74A4B-F46A-E4A4-61AA-A0FDF879EF82}"/>
              </a:ext>
            </a:extLst>
          </p:cNvPr>
          <p:cNvCxnSpPr>
            <a:cxnSpLocks/>
          </p:cNvCxnSpPr>
          <p:nvPr/>
        </p:nvCxnSpPr>
        <p:spPr>
          <a:xfrm flipH="1">
            <a:off x="7413505" y="3566932"/>
            <a:ext cx="115176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04470AD-DA73-B329-9F41-9672850A5A48}"/>
              </a:ext>
            </a:extLst>
          </p:cNvPr>
          <p:cNvSpPr txBox="1"/>
          <p:nvPr/>
        </p:nvSpPr>
        <p:spPr>
          <a:xfrm>
            <a:off x="8631580" y="3279742"/>
            <a:ext cx="3464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30.38 % of small business in Fairfax (75726) are solo proprietor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FC011AE-B384-CEED-36A2-F879C8E01020}"/>
              </a:ext>
            </a:extLst>
          </p:cNvPr>
          <p:cNvCxnSpPr>
            <a:cxnSpLocks/>
          </p:cNvCxnSpPr>
          <p:nvPr/>
        </p:nvCxnSpPr>
        <p:spPr>
          <a:xfrm flipH="1">
            <a:off x="6142297" y="5802775"/>
            <a:ext cx="242296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4DF3B41-F5B0-BDDA-CC2B-0AA7FE614FD2}"/>
              </a:ext>
            </a:extLst>
          </p:cNvPr>
          <p:cNvSpPr txBox="1"/>
          <p:nvPr/>
        </p:nvSpPr>
        <p:spPr>
          <a:xfrm>
            <a:off x="8654488" y="5327324"/>
            <a:ext cx="3252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7 % of business in Fairfax were owned by minority. 94.65 were small business and 36.21% were solo proprietor.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A919D63-5A1B-AF2A-C3E9-B7DAA5C8A034}"/>
              </a:ext>
            </a:extLst>
          </p:cNvPr>
          <p:cNvSpPr/>
          <p:nvPr/>
        </p:nvSpPr>
        <p:spPr>
          <a:xfrm>
            <a:off x="5683169" y="4305783"/>
            <a:ext cx="578578" cy="106487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EA0ABEB-8AF2-A759-38DF-34DC90CC83DA}"/>
              </a:ext>
            </a:extLst>
          </p:cNvPr>
          <p:cNvSpPr/>
          <p:nvPr/>
        </p:nvSpPr>
        <p:spPr>
          <a:xfrm>
            <a:off x="5683169" y="4305783"/>
            <a:ext cx="578578" cy="106487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>
                <a:solidFill>
                  <a:srgbClr val="FF0000"/>
                </a:solidFill>
              </a:ln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6A53475-958E-1E6D-814F-2CC1C84D835A}"/>
              </a:ext>
            </a:extLst>
          </p:cNvPr>
          <p:cNvCxnSpPr>
            <a:cxnSpLocks/>
          </p:cNvCxnSpPr>
          <p:nvPr/>
        </p:nvCxnSpPr>
        <p:spPr>
          <a:xfrm flipH="1">
            <a:off x="6261747" y="4838218"/>
            <a:ext cx="230351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120D82-92A7-5CC9-BDF5-05A6E4A633AA}"/>
              </a:ext>
            </a:extLst>
          </p:cNvPr>
          <p:cNvSpPr txBox="1"/>
          <p:nvPr/>
        </p:nvSpPr>
        <p:spPr>
          <a:xfrm>
            <a:off x="8737440" y="4555239"/>
            <a:ext cx="3252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Few minority business are involved in international trade</a:t>
            </a:r>
          </a:p>
        </p:txBody>
      </p:sp>
    </p:spTree>
    <p:extLst>
      <p:ext uri="{BB962C8B-B14F-4D97-AF65-F5344CB8AC3E}">
        <p14:creationId xmlns:p14="http://schemas.microsoft.com/office/powerpoint/2010/main" val="1865779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439A-DAC3-C325-381B-C778C3188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097" y="111211"/>
            <a:ext cx="9910120" cy="115576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Fairfax county profile: All business between 2010-2020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1CB0EB-B2E2-5450-9B3B-ADF819D81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77" y="1953387"/>
            <a:ext cx="5544067" cy="43438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142DCF-A937-6620-DB59-2AD391C03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728" y="1977821"/>
            <a:ext cx="5723495" cy="440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777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439A-DAC3-C325-381B-C778C3188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210" y="63167"/>
            <a:ext cx="11713579" cy="635772"/>
          </a:xfrm>
        </p:spPr>
        <p:txBody>
          <a:bodyPr>
            <a:noAutofit/>
          </a:bodyPr>
          <a:lstStyle/>
          <a:p>
            <a:r>
              <a:rPr lang="en-US" sz="4000" dirty="0"/>
              <a:t>Fairfax county: distribution of small business by industry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09C8E0-B324-B2F5-C545-729A34E3A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74" y="872560"/>
            <a:ext cx="10704438" cy="570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83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439A-DAC3-C325-381B-C778C3188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210" y="63167"/>
            <a:ext cx="11713579" cy="635772"/>
          </a:xfrm>
        </p:spPr>
        <p:txBody>
          <a:bodyPr>
            <a:noAutofit/>
          </a:bodyPr>
          <a:lstStyle/>
          <a:p>
            <a:r>
              <a:rPr lang="en-US" sz="4000" dirty="0"/>
              <a:t>Fairfax county: within industry profile of small business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E11640-3564-A3B7-9A3A-3F71DACF1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77" y="803110"/>
            <a:ext cx="10768046" cy="589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58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439A-DAC3-C325-381B-C778C3188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3166"/>
            <a:ext cx="12192000" cy="635772"/>
          </a:xfrm>
        </p:spPr>
        <p:txBody>
          <a:bodyPr>
            <a:noAutofit/>
          </a:bodyPr>
          <a:lstStyle/>
          <a:p>
            <a:r>
              <a:rPr lang="en-US" sz="4000" dirty="0"/>
              <a:t>Fairfax county: small business industry concentration (HHI)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772183-B5E8-D0E6-1310-7D09E08A5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81" y="1465900"/>
            <a:ext cx="10688560" cy="49539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1BAAE8-CDB1-A0F3-A9BA-6EC274E9C065}"/>
              </a:ext>
            </a:extLst>
          </p:cNvPr>
          <p:cNvSpPr txBox="1"/>
          <p:nvPr/>
        </p:nvSpPr>
        <p:spPr>
          <a:xfrm>
            <a:off x="1967695" y="921034"/>
            <a:ext cx="845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Which industry concentrate the small business employment?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1A39A7-E922-C69D-0D62-789D6663BF0C}"/>
              </a:ext>
            </a:extLst>
          </p:cNvPr>
          <p:cNvGrpSpPr/>
          <p:nvPr/>
        </p:nvGrpSpPr>
        <p:grpSpPr>
          <a:xfrm>
            <a:off x="10984375" y="1465900"/>
            <a:ext cx="1115552" cy="5138632"/>
            <a:chOff x="10984375" y="1465900"/>
            <a:chExt cx="1115552" cy="51386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798E813-F937-E8BF-16AB-4FCDEAA6168C}"/>
                </a:ext>
              </a:extLst>
            </p:cNvPr>
            <p:cNvCxnSpPr/>
            <p:nvPr/>
          </p:nvCxnSpPr>
          <p:spPr>
            <a:xfrm>
              <a:off x="10984375" y="1465901"/>
              <a:ext cx="0" cy="4953965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348DCC-5CA4-6F9A-FFD4-5DDFF02FA8F5}"/>
                </a:ext>
              </a:extLst>
            </p:cNvPr>
            <p:cNvSpPr txBox="1"/>
            <p:nvPr/>
          </p:nvSpPr>
          <p:spPr>
            <a:xfrm>
              <a:off x="11025130" y="1465900"/>
              <a:ext cx="532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less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F553A8A-FF72-2762-F9A6-80325659A024}"/>
                </a:ext>
              </a:extLst>
            </p:cNvPr>
            <p:cNvSpPr txBox="1"/>
            <p:nvPr/>
          </p:nvSpPr>
          <p:spPr>
            <a:xfrm>
              <a:off x="10984375" y="6235200"/>
              <a:ext cx="6833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more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B06EA7D-6DBA-1F3B-93CA-BF9C88C8C8EB}"/>
                </a:ext>
              </a:extLst>
            </p:cNvPr>
            <p:cNvSpPr txBox="1"/>
            <p:nvPr/>
          </p:nvSpPr>
          <p:spPr>
            <a:xfrm>
              <a:off x="11042777" y="3414531"/>
              <a:ext cx="105715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Competition between small business in 2020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8667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4438</TotalTime>
  <Words>754</Words>
  <Application>Microsoft Macintosh PowerPoint</Application>
  <PresentationFormat>Widescreen</PresentationFormat>
  <Paragraphs>73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Wingdings</vt:lpstr>
      <vt:lpstr>Office Theme</vt:lpstr>
      <vt:lpstr>Data Commons Project:</vt:lpstr>
      <vt:lpstr>Goal and Data</vt:lpstr>
      <vt:lpstr>Data treatment and Methodology</vt:lpstr>
      <vt:lpstr>Key metrics</vt:lpstr>
      <vt:lpstr>Fairfax county profile: All business between 2010-2020 </vt:lpstr>
      <vt:lpstr>Fairfax county profile: All business between 2010-2020 </vt:lpstr>
      <vt:lpstr>Fairfax county: distribution of small business by industry</vt:lpstr>
      <vt:lpstr>Fairfax county: within industry profile of small business</vt:lpstr>
      <vt:lpstr>Fairfax county: small business industry concentration (HHI)</vt:lpstr>
      <vt:lpstr>Fairfax county: minority business industry concentration (HHI)</vt:lpstr>
      <vt:lpstr>Fairfax county: minority owned business geo distribution</vt:lpstr>
      <vt:lpstr>Fairfax county: minority owned business density by industry</vt:lpstr>
      <vt:lpstr>Fairfax county: LQ in industry with an employment concentration for small business</vt:lpstr>
      <vt:lpstr>Fairfax county: LQ in industry with an employment concentration for small business owned by minority</vt:lpstr>
      <vt:lpstr>Zoom within Tysons: business profile (small and minority owned)</vt:lpstr>
      <vt:lpstr>Zoom within Tysons: small business HHI index</vt:lpstr>
      <vt:lpstr>Zoom within Tysons: minority owned business HHI index</vt:lpstr>
      <vt:lpstr>Zoom on Tysons : business profile (small and minority owned)</vt:lpstr>
      <vt:lpstr>Tysons aera: Professional, Scientific, and Technical Services industry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SIWE, Guy Leonel (yhu2bk)</dc:creator>
  <cp:lastModifiedBy>Schroeder, Aaron (ads7fg)</cp:lastModifiedBy>
  <cp:revision>20</cp:revision>
  <dcterms:created xsi:type="dcterms:W3CDTF">2022-11-02T11:09:13Z</dcterms:created>
  <dcterms:modified xsi:type="dcterms:W3CDTF">2022-12-02T20:12:27Z</dcterms:modified>
</cp:coreProperties>
</file>